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224">
          <p15:clr>
            <a:srgbClr val="000000"/>
          </p15:clr>
        </p15:guide>
        <p15:guide id="2" pos="2236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EF"/>
    <a:srgbClr val="E8F3F4"/>
  </p:clrMru>
</p:presentationPr>
</file>

<file path=ppt/tableStyles.xml><?xml version="1.0" encoding="utf-8"?>
<a:tblStyleLst xmlns:a="http://schemas.openxmlformats.org/drawingml/2006/main" def="{68E4EA2B-B3E6-4446-891E-851E29A8C6F0}">
  <a:tblStyle styleId="{68E4EA2B-B3E6-4446-891E-851E29A8C6F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BF6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F6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1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2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4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5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26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7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8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9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30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31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32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33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34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35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36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37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0" y="259300"/>
            <a:ext cx="8739599" cy="7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8F3F4"/>
            </a:gs>
            <a:gs pos="100000">
              <a:srgbClr val="D1E5E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44600" y="1988840"/>
            <a:ext cx="9025199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ru-RU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Разработка функционала учета образовательных программ и формирования рабочих программ дисциплин на базе</a:t>
            </a:r>
            <a:br>
              <a:rPr lang="ru-RU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«1С:Университет ПРОФ»</a:t>
            </a:r>
            <a:endParaRPr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 smtClean="0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" name="Google Shape;35;p7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6012160" y="5328592"/>
            <a:ext cx="3131840" cy="126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mbria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Начальник управления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mbria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информатизации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Arial"/>
              <a:buNone/>
            </a:pPr>
            <a:endParaRPr sz="300" b="1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mbria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Суханов А.С.</a:t>
            </a:r>
            <a:endParaRPr sz="2000" b="1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" name="Google Shape;38;p7"/>
          <p:cNvSpPr txBox="1"/>
          <p:nvPr/>
        </p:nvSpPr>
        <p:spPr>
          <a:xfrm>
            <a:off x="24006" y="764704"/>
            <a:ext cx="9119994" cy="71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XIX международная научно-практическая конференция</a:t>
            </a:r>
            <a:br>
              <a:rPr lang="ru-RU" sz="18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НОВЫЕ ИНФОРМАЦИОННЫЕ ТЕХНОЛОГИИ В ОБРАЗОВАНИИ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179" name="Google Shape;179;p16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16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10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ОБРАЗОВАТЕЛЬНАЯ  ПРОГРАММА</a:t>
            </a:r>
            <a:endParaRPr/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96" y="1124744"/>
            <a:ext cx="9071992" cy="530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6"/>
          <p:cNvSpPr/>
          <p:nvPr/>
        </p:nvSpPr>
        <p:spPr>
          <a:xfrm>
            <a:off x="6361534" y="1149127"/>
            <a:ext cx="1584176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63596" y="125653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Реквизиты ОП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1331640" y="4509120"/>
            <a:ext cx="2736304" cy="15841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5268" y="-88202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УП, найденные по реквизитам ОП с планируемым или фактическим контингентом. Не всегда УП находящиеся в 1С:Университет ПРОФ являются «рабочими» и используемыми.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6012160" y="3861048"/>
            <a:ext cx="2736304" cy="4320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44179" y="-9589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УП, закрепленные за ОП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6012160" y="5661248"/>
            <a:ext cx="2736304" cy="4320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6989" y="-261685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Ручной способ закрепления доступных УП за ОП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59184" y="2254126"/>
            <a:ext cx="792088" cy="17157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4211960" y="4365104"/>
            <a:ext cx="576064" cy="288032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0" y="1556792"/>
            <a:ext cx="9036496" cy="57606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198" name="Google Shape;198;p17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11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ОБРАЗОВАТЕЛЬНАЯ  ПРОГРАММА</a:t>
            </a:r>
            <a:endParaRPr/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95" y="1052736"/>
            <a:ext cx="9041753" cy="529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7"/>
          <p:cNvSpPr/>
          <p:nvPr/>
        </p:nvSpPr>
        <p:spPr>
          <a:xfrm>
            <a:off x="4355976" y="4293096"/>
            <a:ext cx="4464496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40235" y="-11882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Одинаковые дисциплины в УП разных форм обучения одной ОП совпадают и пересекаются в одной РПД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1763688" y="2708920"/>
            <a:ext cx="1080120" cy="165618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827584" y="2204864"/>
            <a:ext cx="936104" cy="172576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899592" y="4725144"/>
            <a:ext cx="2880320" cy="9361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17267" y="-275116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Автоматически по дисциплинам и нагрузке в УП, закрепленным в ОП, формируется список документов РПД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7524328" y="2204864"/>
            <a:ext cx="950506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123209" y="198637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РПД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6012160" y="2708920"/>
            <a:ext cx="504056" cy="129614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216" name="Google Shape;216;p18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18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12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96" y="1124744"/>
            <a:ext cx="9070404" cy="472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/>
          <p:nvPr/>
        </p:nvSpPr>
        <p:spPr>
          <a:xfrm>
            <a:off x="6372200" y="2636912"/>
            <a:ext cx="2592288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7590" y="-11247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Разделы конструктора РПД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66674" y="1556792"/>
            <a:ext cx="8969821" cy="405358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6588224" y="1196752"/>
            <a:ext cx="1656184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8165" y="131176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Реквизиты РПД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66675" y="2095500"/>
            <a:ext cx="8903146" cy="209550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5724128" y="4869160"/>
            <a:ext cx="3096344" cy="8640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84892" y="-25824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Автоматически формируется структура дисциплины с выделением </a:t>
            </a: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 периодов промежуточной аттестации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19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233" name="Google Shape;233;p19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19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13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7" name="Google Shape;23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4" y="1114580"/>
            <a:ext cx="9093200" cy="418662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/>
          <p:nvPr/>
        </p:nvSpPr>
        <p:spPr>
          <a:xfrm>
            <a:off x="5436096" y="5445224"/>
            <a:ext cx="3384376" cy="8640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9424" y="-325710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дисциплины, где выделяются две </a:t>
            </a: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Группы периодов промежуточной аттестации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246" name="Google Shape;246;p20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8" name="Google Shape;248;p20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14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42" y="1072576"/>
            <a:ext cx="9023214" cy="41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/>
          <p:nvPr/>
        </p:nvSpPr>
        <p:spPr>
          <a:xfrm>
            <a:off x="3851920" y="5445224"/>
            <a:ext cx="3600400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6749" y="-409045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Преподаватель заполнят цель освоения и вводит задачи освоения дисциплины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75655" y="2060848"/>
            <a:ext cx="936105" cy="177527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260" name="Google Shape;260;p21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21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15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4" name="Google Shape;2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60" y="955551"/>
            <a:ext cx="9064544" cy="369758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/>
          <p:nvPr/>
        </p:nvSpPr>
        <p:spPr>
          <a:xfrm>
            <a:off x="3851920" y="5445224"/>
            <a:ext cx="3600400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7066" y="-215039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Карта компетенций выводит список компетенций из УП, по которым необходимо заполнить расшифровку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403648" y="1981200"/>
            <a:ext cx="1006177" cy="161925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2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274" name="Google Shape;274;p22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22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16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52736"/>
            <a:ext cx="9108504" cy="505589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/>
          <p:nvPr/>
        </p:nvSpPr>
        <p:spPr>
          <a:xfrm>
            <a:off x="827584" y="3212976"/>
            <a:ext cx="2088232" cy="1080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0913" y="-69712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каждой группы периодов промежуточной аттестации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2411760" y="1196752"/>
            <a:ext cx="1312515" cy="203423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3635896" y="3212976"/>
            <a:ext cx="2088232" cy="5760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6934" y="-4682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всем видам работ (нагрузке)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6660232" y="3573016"/>
            <a:ext cx="2232248" cy="5760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5622" y="-39008"/>
                </a:lnTo>
                <a:lnTo>
                  <a:pt x="36799" y="-179766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 распределить часы СРС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5364088" y="4581128"/>
            <a:ext cx="2232248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764" y="18532"/>
                </a:moveTo>
                <a:lnTo>
                  <a:pt x="151303" y="20516"/>
                </a:lnTo>
                <a:lnTo>
                  <a:pt x="175561" y="226546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Заполняемые автоматически из УП всех форм обучения ОП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23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291" name="Google Shape;291;p23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3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3" name="Google Shape;293;p23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17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5" name="Google Shape;29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11" y="1082824"/>
            <a:ext cx="9072589" cy="5010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3"/>
          <p:cNvSpPr/>
          <p:nvPr/>
        </p:nvSpPr>
        <p:spPr>
          <a:xfrm>
            <a:off x="1763688" y="4149080"/>
            <a:ext cx="4464496" cy="720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1327" y="-39023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каждой группы периодов промежуточной аттестации и каждого вида занятия преподаватель заполняет разделы и темы дисциплины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2451368" y="1231776"/>
            <a:ext cx="1312515" cy="203423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3923928" y="5085184"/>
            <a:ext cx="4464496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3131" y="12976"/>
                </a:moveTo>
                <a:lnTo>
                  <a:pt x="133868" y="11388"/>
                </a:lnTo>
                <a:lnTo>
                  <a:pt x="115884" y="-224084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расстановкой объема часов контактной и самостоятельной работы по разделам и темам с указанием компетенций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24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306" name="Google Shape;306;p24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4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24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18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0" name="Google Shape;31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95" y="1196753"/>
            <a:ext cx="9111705" cy="389826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/>
          <p:nvPr/>
        </p:nvSpPr>
        <p:spPr>
          <a:xfrm>
            <a:off x="467544" y="3212976"/>
            <a:ext cx="1728192" cy="8640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14478" y="-103720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каждой группы периодов промежуточной аттестации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3779912" y="1340768"/>
            <a:ext cx="1312515" cy="203423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5724128" y="3284984"/>
            <a:ext cx="2448272" cy="4320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92455" y="-68004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для каждой темы из содержания дисциплины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5004048" y="5301208"/>
            <a:ext cx="2736304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48545" y="-145607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Преподаватель заносит вопросы для всех видов контроля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0" name="Google Shape;320;p25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25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322" name="Google Shape;322;p25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25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19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25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6" name="Google Shape;32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" y="1052737"/>
            <a:ext cx="9090047" cy="497976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5"/>
          <p:cNvSpPr/>
          <p:nvPr/>
        </p:nvSpPr>
        <p:spPr>
          <a:xfrm>
            <a:off x="5148064" y="1196752"/>
            <a:ext cx="1312515" cy="203423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5940152" y="3140968"/>
            <a:ext cx="2664296" cy="720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83081" y="-48955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База данных всех бумажны</a:t>
            </a:r>
            <a:r>
              <a:rPr lang="ru-RU">
                <a:solidFill>
                  <a:schemeClr val="dk1"/>
                </a:solidFill>
              </a:rPr>
              <a:t>х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электронных изданий библиотеки вуза и ЭБС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5"/>
          <p:cNvSpPr/>
          <p:nvPr/>
        </p:nvSpPr>
        <p:spPr>
          <a:xfrm>
            <a:off x="107505" y="1412776"/>
            <a:ext cx="936104" cy="21602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5"/>
          <p:cNvSpPr/>
          <p:nvPr/>
        </p:nvSpPr>
        <p:spPr>
          <a:xfrm>
            <a:off x="4860025" y="5589249"/>
            <a:ext cx="3240300" cy="44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0982" y="-148163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Литература, которая необходима для РПД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6" name="Google Shape;46;p8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 descr="http://sibreporter.info/sites/default/files/styles/large/public/sibstrin.jpg?itok=fYOu36H_"/>
          <p:cNvPicPr preferRelativeResize="0"/>
          <p:nvPr/>
        </p:nvPicPr>
        <p:blipFill rotWithShape="1">
          <a:blip r:embed="rId4">
            <a:alphaModFix/>
          </a:blip>
          <a:srcRect b="4787"/>
          <a:stretch/>
        </p:blipFill>
        <p:spPr>
          <a:xfrm>
            <a:off x="86248" y="3573016"/>
            <a:ext cx="4557760" cy="28954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35496" y="934120"/>
            <a:ext cx="9025199" cy="263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Один из старейших вузов города Новосибирска, основан в 1930 году.</a:t>
            </a:r>
            <a:b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ru-RU" sz="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Крупный научно-образовательный комплекс, осуществляющий деятельность в сфере довузовского, высшего и дополнительного образования, выполняющий научные исследования по широкому спектру проблем в области архитектуры и строительства. </a:t>
            </a:r>
            <a:b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ru-RU" sz="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В состав университета входят 4 института, 4 факультета, 26 кафедр, 4 учебных корпуса. На территории студенческого городка расположены 4 студенческих общежития, крупный спортивно-оздоровительный комплекс, стадион и лыжная база.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УНИВЕРСИТЕТ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716016" y="3429000"/>
            <a:ext cx="4427984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Многоуровневое обучение по 11 направлениям (специальностям) подготовки высшего образования.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endParaRPr sz="1050" b="1" i="1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университете в настоящее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время обучается порядка 4000 студентов.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1" i="1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Общая численность ППС около 400 человек.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endParaRPr sz="1050" b="1" i="1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Парк комп. техники более 1000 комп.</a:t>
            </a:r>
            <a:endParaRPr sz="1800" b="1" i="1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26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338" name="Google Shape;338;p26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6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26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20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1" name="Google Shape;341;p26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2" name="Google Shape;342;p26"/>
          <p:cNvPicPr preferRelativeResize="0"/>
          <p:nvPr/>
        </p:nvPicPr>
        <p:blipFill rotWithShape="1">
          <a:blip r:embed="rId4">
            <a:alphaModFix/>
          </a:blip>
          <a:srcRect t="14449"/>
          <a:stretch/>
        </p:blipFill>
        <p:spPr>
          <a:xfrm>
            <a:off x="35496" y="1052736"/>
            <a:ext cx="9002712" cy="4944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6"/>
          <p:cNvSpPr/>
          <p:nvPr/>
        </p:nvSpPr>
        <p:spPr>
          <a:xfrm>
            <a:off x="5148064" y="1196752"/>
            <a:ext cx="1312515" cy="203423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1115616" y="1412776"/>
            <a:ext cx="2376264" cy="21602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6"/>
          <p:cNvSpPr/>
          <p:nvPr/>
        </p:nvSpPr>
        <p:spPr>
          <a:xfrm>
            <a:off x="6300192" y="4077072"/>
            <a:ext cx="2664296" cy="720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9485" y="-139433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и БД, которые необходимы для проведения дисциплины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353" name="Google Shape;353;p27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7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5" name="Google Shape;355;p27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21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27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7" name="Google Shape;35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96" y="1052736"/>
            <a:ext cx="9053414" cy="486058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7"/>
          <p:cNvSpPr/>
          <p:nvPr/>
        </p:nvSpPr>
        <p:spPr>
          <a:xfrm>
            <a:off x="5148064" y="1196752"/>
            <a:ext cx="1312515" cy="203423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3491880" y="1412776"/>
            <a:ext cx="2016224" cy="21602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1043608" y="4941168"/>
            <a:ext cx="2664296" cy="720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29026" y="-63241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Список всего оборудования, находящегося в учебных аудиториях вуза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5940152" y="2564904"/>
            <a:ext cx="2664296" cy="8640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3479" y="-12712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Определение необходимого типа оборудования для проведения указанного вида занятия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7"/>
          <p:cNvSpPr/>
          <p:nvPr/>
        </p:nvSpPr>
        <p:spPr>
          <a:xfrm>
            <a:off x="5724128" y="3717032"/>
            <a:ext cx="2664296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4338" y="22141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Список аудиторий, подходящих под указанные требования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980727"/>
            <a:ext cx="8064896" cy="540420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0" name="Google Shape;370;p28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371" name="Google Shape;371;p28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8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28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22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ПАСПОРТ  АУДИТОРИИ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940152" y="2996952"/>
            <a:ext cx="2160240" cy="2880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107334" y="-361922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учебным корпусам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1547664" y="5013176"/>
            <a:ext cx="2664296" cy="6480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7711" y="4864"/>
                </a:moveTo>
                <a:lnTo>
                  <a:pt x="140448" y="-2191"/>
                </a:lnTo>
                <a:lnTo>
                  <a:pt x="155875" y="-76646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Представлен список документов – паспортов аудитории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124744"/>
            <a:ext cx="8980140" cy="49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9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29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29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385" name="Google Shape;385;p29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9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29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23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29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ПАСПОРТ  АУДИТОРИИ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6444208" y="5085184"/>
            <a:ext cx="2160240" cy="720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10825" y="-277024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Оборудование, установленное в аудитории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395536" y="6165304"/>
            <a:ext cx="3672408" cy="4594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7711" y="4864"/>
                </a:moveTo>
                <a:lnTo>
                  <a:pt x="140448" y="-2191"/>
                </a:lnTo>
                <a:lnTo>
                  <a:pt x="72526" y="-358426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Представлен список всего оборудования на балансе бухгалтерии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6" name="Google Shape;396;p30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7" name="Google Shape;397;p30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398" name="Google Shape;398;p30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0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0" name="Google Shape;400;p30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24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1" name="Google Shape;401;p30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ПАСПОРТ  АУДИТОРИИ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2" name="Google Shape;4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9713" y="798475"/>
            <a:ext cx="4644585" cy="57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Google Shape;408;p31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10" name="Google Shape;410;p31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1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2" name="Google Shape;412;p31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25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3" name="Google Shape;413;p31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14" name="Google Shape;41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413" y="1221836"/>
            <a:ext cx="8889083" cy="47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/>
          <p:nvPr/>
        </p:nvSpPr>
        <p:spPr>
          <a:xfrm>
            <a:off x="7236296" y="2204864"/>
            <a:ext cx="936104" cy="144016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1"/>
          <p:cNvSpPr/>
          <p:nvPr/>
        </p:nvSpPr>
        <p:spPr>
          <a:xfrm>
            <a:off x="3347864" y="4653136"/>
            <a:ext cx="3024336" cy="1080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6498" y="11616"/>
                </a:moveTo>
                <a:lnTo>
                  <a:pt x="145326" y="6173"/>
                </a:lnTo>
                <a:lnTo>
                  <a:pt x="163034" y="-94345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Проставляются в полуавтоматическом режиме сведения, необходимые для генерации аккредитационных отчетов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836712"/>
            <a:ext cx="3665328" cy="52565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832" y="1196752"/>
            <a:ext cx="3744416" cy="52886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23" name="Google Shape;423;p32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4" name="Google Shape;424;p32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32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26" name="Google Shape;426;p32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2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8" name="Google Shape;428;p32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26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9" name="Google Shape;429;p32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0" name="Google Shape;43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512" y="1462017"/>
            <a:ext cx="3744416" cy="52793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836712"/>
            <a:ext cx="3730560" cy="52650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36" name="Google Shape;43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808" y="1152128"/>
            <a:ext cx="3737591" cy="53012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37" name="Google Shape;437;p33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Google Shape;438;p33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9" name="Google Shape;439;p33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40" name="Google Shape;440;p33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3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2" name="Google Shape;442;p33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27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 ПРОГРАММА  ДИСЦИПЛИНЫ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4" name="Google Shape;44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1461516"/>
            <a:ext cx="3752736" cy="52798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34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1" name="Google Shape;451;p34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52" name="Google Shape;452;p34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4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34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28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3419872" y="404664"/>
            <a:ext cx="5724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ОТЧЕТЫ  ДЛЯ  ПРОХОЖДЕНИЯ  АККРЕДИТАЦИИ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56" name="Google Shape;45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5" y="1131975"/>
            <a:ext cx="9099874" cy="550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2" name="Google Shape;462;p35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3" name="Google Shape;463;p35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64" name="Google Shape;464;p35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5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35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29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3419872" y="404664"/>
            <a:ext cx="5724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ОТЧЕТЫ  ДЛЯ  ПРОХОЖДЕНИЯ  АККРЕДИТАЦИИ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8" name="Google Shape;46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1124744"/>
            <a:ext cx="8136904" cy="530742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60" name="Google Shape;60;p9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ctrTitle"/>
          </p:nvPr>
        </p:nvSpPr>
        <p:spPr>
          <a:xfrm>
            <a:off x="35496" y="836712"/>
            <a:ext cx="9025199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Команда внедрения:</a:t>
            </a:r>
            <a:b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Руководитель разработки (Суханов А.С.);    4. Программист 1С (Красноногова А.В.); </a:t>
            </a:r>
            <a:br>
              <a:rPr lang="ru-RU"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Координатор проекта (Затолокина Е.В.);     5. Веб-программист (Шипулин К.В.). </a:t>
            </a:r>
            <a:br>
              <a:rPr lang="ru-RU"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18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Программист 1С (Седунов Д.К.);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ВНЕДРЕНИЕ 1С:УНИВЕРСИТЕТ ПРОФ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65" name="Google Shape;65;p9"/>
          <p:cNvGraphicFramePr/>
          <p:nvPr/>
        </p:nvGraphicFramePr>
        <p:xfrm>
          <a:off x="35496" y="2108800"/>
          <a:ext cx="9072000" cy="4399410"/>
        </p:xfrm>
        <a:graphic>
          <a:graphicData uri="http://schemas.openxmlformats.org/drawingml/2006/table">
            <a:tbl>
              <a:tblPr firstRow="1" bandRow="1">
                <a:noFill/>
                <a:tableStyleId>{68E4EA2B-B3E6-4446-891E-851E29A8C6F0}</a:tableStyleId>
              </a:tblPr>
              <a:tblGrid>
                <a:gridCol w="2843800"/>
                <a:gridCol w="1512175"/>
                <a:gridCol w="4716025"/>
              </a:tblGrid>
              <a:tr h="34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Начало внедр.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Результат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Приемная кампания</a:t>
                      </a:r>
                      <a:endParaRPr sz="14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апрель 2014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Успешно внедрен – провели пятую ПК в 1С: Университет ПРОФ в 2018 году.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Планирование учебного процесса</a:t>
                      </a:r>
                      <a:endParaRPr sz="1400" b="1" i="0" u="none" strike="noStrike" cap="none">
                        <a:solidFill>
                          <a:srgbClr val="26262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октябрь 2015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Успешно внедрен – УП, расчет нагрузки, ОП, РПД и т.п. – 100 % в автоматизированном виде.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Управление студенческим составом</a:t>
                      </a:r>
                      <a:endParaRPr sz="1400" b="1" i="0" u="none" strike="noStrike" cap="none">
                        <a:solidFill>
                          <a:srgbClr val="26262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ноябрь 2015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Успешно внедрен – выверен весь контингент, работают все деканаты – ведомости, приказы и т.п. 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Расписание</a:t>
                      </a:r>
                      <a:endParaRPr sz="1400" b="1" i="0" u="none" strike="noStrike" cap="none">
                        <a:solidFill>
                          <a:srgbClr val="26262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июль 2016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Успешно внедрен – расписание обучения, консультаций и экзаменов в режиме реального времени отражается на сайте и в мобильн. прилож.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Студпрофком, воинский учет,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веб-кабинет абитуриента</a:t>
                      </a:r>
                      <a:endParaRPr sz="1400" b="1" i="0" u="none" strike="noStrike" cap="none">
                        <a:solidFill>
                          <a:srgbClr val="26262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август 2016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Успешно внедрены – в приемной компании с 2016 г принимаются онлайн заявления на прием в вуз.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Личный веб-кабинет студента и преподавателя, мобильное приложение</a:t>
                      </a:r>
                      <a:endParaRPr sz="1400" b="1" i="0" u="none" strike="noStrike" cap="none">
                        <a:solidFill>
                          <a:srgbClr val="26262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октябрь 2016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Успешно внедрены – прошли аккредитацию по ЭИОС на веб кабинетах от СГУ-Инфоком.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Индивидуальные планы и рейтинг преподавателей</a:t>
                      </a:r>
                      <a:endParaRPr sz="1400" b="1" i="0" u="none" strike="noStrike" cap="none">
                        <a:solidFill>
                          <a:srgbClr val="26262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октябрь 2017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ru-RU" sz="14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Апробация - реализация показателей эффективности через Объекты для расчета рейтинга.</a:t>
                      </a:r>
                      <a:endParaRPr sz="14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CB3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36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36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76" name="Google Shape;476;p36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6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36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30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36"/>
          <p:cNvSpPr/>
          <p:nvPr/>
        </p:nvSpPr>
        <p:spPr>
          <a:xfrm>
            <a:off x="3419872" y="404664"/>
            <a:ext cx="5724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ОТЧЕТЫ  ДЛЯ  ПРОХОЖДЕНИЯ  АККРЕДИТАЦИИ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0" name="Google Shape;48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1484784"/>
            <a:ext cx="8380884" cy="401261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7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37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37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488" name="Google Shape;488;p37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7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37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31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1" name="Google Shape;491;p37"/>
          <p:cNvSpPr/>
          <p:nvPr/>
        </p:nvSpPr>
        <p:spPr>
          <a:xfrm>
            <a:off x="3419872" y="404664"/>
            <a:ext cx="5724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ОТЧЕТЫ  ДЛЯ  ПРОХОЖДЕНИЯ  АККРЕДИТАЦИИ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2" name="Google Shape;492;p37"/>
          <p:cNvGrpSpPr/>
          <p:nvPr/>
        </p:nvGrpSpPr>
        <p:grpSpPr>
          <a:xfrm>
            <a:off x="0" y="1052736"/>
            <a:ext cx="9144000" cy="5327905"/>
            <a:chOff x="611560" y="1273324"/>
            <a:chExt cx="7416824" cy="4321537"/>
          </a:xfrm>
        </p:grpSpPr>
        <p:pic>
          <p:nvPicPr>
            <p:cNvPr id="493" name="Google Shape;493;p37"/>
            <p:cNvPicPr preferRelativeResize="0"/>
            <p:nvPr/>
          </p:nvPicPr>
          <p:blipFill rotWithShape="1">
            <a:blip r:embed="rId4">
              <a:alphaModFix/>
            </a:blip>
            <a:srcRect b="37067"/>
            <a:stretch/>
          </p:blipFill>
          <p:spPr>
            <a:xfrm>
              <a:off x="755576" y="1273324"/>
              <a:ext cx="7178800" cy="2664296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pic>
          <p:nvPicPr>
            <p:cNvPr id="494" name="Google Shape;494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370" y="3969449"/>
              <a:ext cx="7200800" cy="1625412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cxnSp>
          <p:nvCxnSpPr>
            <p:cNvPr id="495" name="Google Shape;495;p37"/>
            <p:cNvCxnSpPr/>
            <p:nvPr/>
          </p:nvCxnSpPr>
          <p:spPr>
            <a:xfrm>
              <a:off x="611560" y="3954554"/>
              <a:ext cx="7416824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lg" len="lg"/>
              <a:tailEnd type="oval" w="lg" len="lg"/>
            </a:ln>
          </p:spPr>
        </p:cxnSp>
      </p:grp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1" name="Google Shape;501;p38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2" name="Google Shape;502;p38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503" name="Google Shape;503;p38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8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5" name="Google Shape;505;p38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32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6" name="Google Shape;506;p38"/>
          <p:cNvSpPr/>
          <p:nvPr/>
        </p:nvSpPr>
        <p:spPr>
          <a:xfrm>
            <a:off x="3419872" y="404664"/>
            <a:ext cx="5724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ДОРАБОТКА  КОНФИГУРАЦИИ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7" name="Google Shape;507;p38"/>
          <p:cNvSpPr txBox="1"/>
          <p:nvPr/>
        </p:nvSpPr>
        <p:spPr>
          <a:xfrm>
            <a:off x="0" y="980728"/>
            <a:ext cx="9144000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Изменение  типовой  конфигурации  1С:Университет ПРОФ. 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Добавлены следующие объекты: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Документы: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Образовательная программа;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Рабочая программа дисциплины;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Паспорт аудитории…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Дополнительные отчеты: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Кадровое обеспечение образовательной программы;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Книгообеспеченность образовательной программы;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Справка материально-техническое обеспечение образовательной программы…</a:t>
            </a:r>
            <a:endParaRPr/>
          </a:p>
          <a:p>
            <a:pPr marL="558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Дополнительные обработки:</a:t>
            </a: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Выгрузка сведений о ОП и РПД на сайт вуза;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Выгрузка РПД и списка литературы для личного кабинета студента и преподавателя…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8" name="Google Shape;508;p38"/>
          <p:cNvSpPr txBox="1"/>
          <p:nvPr/>
        </p:nvSpPr>
        <p:spPr>
          <a:xfrm>
            <a:off x="4788024" y="1772816"/>
            <a:ext cx="3816424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Справочники: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Книги;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Типы литературы;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Программное обеспечение 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базы данных;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Интернет- ресурсы;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Оборудование;</a:t>
            </a:r>
            <a:endParaRPr/>
          </a:p>
          <a:p>
            <a:pPr marL="558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Типы оборудования…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9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4" name="Google Shape;514;p39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5" name="Google Shape;515;p39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516" name="Google Shape;516;p39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9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8" name="Google Shape;518;p39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33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3347864" y="404664"/>
            <a:ext cx="5796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ВЫГРУЗКА НА САЙТ. СВЕДЕНИЯ ОБ ОРГАНИЗАЦИИ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20" name="Google Shape;52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3032" y="775954"/>
            <a:ext cx="6394616" cy="574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528" name="Google Shape;528;p40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0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40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34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40"/>
          <p:cNvSpPr/>
          <p:nvPr/>
        </p:nvSpPr>
        <p:spPr>
          <a:xfrm>
            <a:off x="3347864" y="404664"/>
            <a:ext cx="5796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ВЫГРУЗКА НА САЙТ. СВЕДЕНИЯ ОБ ОРГАНИЗАЦИИ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2" name="Google Shape;53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764703"/>
            <a:ext cx="6198879" cy="5760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1"/>
          <p:cNvPicPr preferRelativeResize="0"/>
          <p:nvPr/>
        </p:nvPicPr>
        <p:blipFill rotWithShape="1">
          <a:blip r:embed="rId3">
            <a:alphaModFix/>
            <a:lum bright="10000"/>
          </a:blip>
          <a:srcRect/>
          <a:stretch/>
        </p:blipFill>
        <p:spPr>
          <a:xfrm>
            <a:off x="251520" y="980728"/>
            <a:ext cx="8524875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1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0" name="Google Shape;540;p41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541" name="Google Shape;541;p41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1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3" name="Google Shape;543;p41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35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4" name="Google Shape;544;p41"/>
          <p:cNvSpPr/>
          <p:nvPr/>
        </p:nvSpPr>
        <p:spPr>
          <a:xfrm>
            <a:off x="3347864" y="404664"/>
            <a:ext cx="5796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ВЫГРУЗКА НА САЙТ. РЕЙТИНГ САЙТОВ ВУЗОВ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6300192" y="4293096"/>
            <a:ext cx="2448272" cy="201622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2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1" name="Google Shape;551;p42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2" name="Google Shape;552;p42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553" name="Google Shape;553;p42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2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5" name="Google Shape;555;p42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36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6" name="Google Shape;556;p42"/>
          <p:cNvSpPr/>
          <p:nvPr/>
        </p:nvSpPr>
        <p:spPr>
          <a:xfrm>
            <a:off x="3347864" y="404664"/>
            <a:ext cx="5796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ВЫГРУЗКА НА САЙТ. РЕЙТИНГ САЙТОВ ВУЗОВ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57" name="Google Shape;557;p42"/>
          <p:cNvGrpSpPr/>
          <p:nvPr/>
        </p:nvGrpSpPr>
        <p:grpSpPr>
          <a:xfrm>
            <a:off x="541020" y="908720"/>
            <a:ext cx="7991419" cy="5532992"/>
            <a:chOff x="541020" y="1052736"/>
            <a:chExt cx="7696200" cy="5328592"/>
          </a:xfrm>
        </p:grpSpPr>
        <p:pic>
          <p:nvPicPr>
            <p:cNvPr id="558" name="Google Shape;558;p42"/>
            <p:cNvPicPr preferRelativeResize="0"/>
            <p:nvPr/>
          </p:nvPicPr>
          <p:blipFill rotWithShape="1">
            <a:blip r:embed="rId4">
              <a:alphaModFix/>
              <a:lum contrast="40000"/>
            </a:blip>
            <a:srcRect l="1044"/>
            <a:stretch/>
          </p:blipFill>
          <p:spPr>
            <a:xfrm>
              <a:off x="548640" y="1052736"/>
              <a:ext cx="7686443" cy="3672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42"/>
            <p:cNvPicPr preferRelativeResize="0"/>
            <p:nvPr/>
          </p:nvPicPr>
          <p:blipFill rotWithShape="1">
            <a:blip r:embed="rId5">
              <a:alphaModFix/>
              <a:lum contrast="40000"/>
            </a:blip>
            <a:srcRect l="565"/>
            <a:stretch/>
          </p:blipFill>
          <p:spPr>
            <a:xfrm>
              <a:off x="548640" y="4855659"/>
              <a:ext cx="7688580" cy="733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42"/>
            <p:cNvPicPr preferRelativeResize="0"/>
            <p:nvPr/>
          </p:nvPicPr>
          <p:blipFill rotWithShape="1">
            <a:blip r:embed="rId6">
              <a:alphaModFix/>
              <a:lum contrast="40000"/>
            </a:blip>
            <a:srcRect/>
            <a:stretch/>
          </p:blipFill>
          <p:spPr>
            <a:xfrm>
              <a:off x="541020" y="5693875"/>
              <a:ext cx="7680960" cy="6874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42"/>
          <p:cNvSpPr/>
          <p:nvPr/>
        </p:nvSpPr>
        <p:spPr>
          <a:xfrm>
            <a:off x="395536" y="4797152"/>
            <a:ext cx="8352928" cy="864096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3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8" name="Google Shape;568;p43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569" name="Google Shape;569;p43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3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1" name="Google Shape;571;p43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37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2" name="Google Shape;572;p43"/>
          <p:cNvSpPr/>
          <p:nvPr/>
        </p:nvSpPr>
        <p:spPr>
          <a:xfrm>
            <a:off x="0" y="126876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mbria"/>
              <a:buNone/>
            </a:pPr>
            <a:r>
              <a:rPr lang="ru-RU" sz="36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Спасибо за внимание!</a:t>
            </a:r>
            <a:endParaRPr/>
          </a:p>
        </p:txBody>
      </p:sp>
      <p:sp>
        <p:nvSpPr>
          <p:cNvPr id="573" name="Google Shape;573;p43"/>
          <p:cNvSpPr/>
          <p:nvPr/>
        </p:nvSpPr>
        <p:spPr>
          <a:xfrm>
            <a:off x="0" y="2852936"/>
            <a:ext cx="9144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Начальник управления информатизации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НГАСУ (Сибстрин)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Суханов Андрей Сергеевич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8 (383) 266-47-87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mbria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sanser@sibstrin.ru</a:t>
            </a: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73" name="Google Shape;73;p10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4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3707904" y="404664"/>
            <a:ext cx="5436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 АВТОМАТИЗАЦИИ ПЛАНИРОВАНИЯ  УЧЕБНОГО  ПРОЦЕССА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72008" y="980728"/>
            <a:ext cx="8964488" cy="626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Пункт 9 статья 2 ФЗ № 273: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Образовательная программа </a:t>
            </a:r>
            <a:r>
              <a:rPr lang="ru-RU"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комплекс основных характеристик образования (объем, содержание, планируемые результаты), организационно-педагогических условий </a:t>
            </a:r>
            <a:r>
              <a:rPr lang="ru-RU"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в случаях, предусмотренных настоящим Федеральным законом, форм аттестации, который представлен в виде </a:t>
            </a:r>
            <a:r>
              <a:rPr lang="ru-RU" sz="17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учебного плана</a:t>
            </a:r>
            <a:r>
              <a:rPr lang="ru-RU"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Пункт 7 статья 12 ФЗ № 273: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Организации</a:t>
            </a:r>
            <a:r>
              <a:rPr lang="ru-RU"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осуществляющие образовательную деятельность по имеющим государственную аккредитацию образовательным программам (за исключением образовательных программ высшего образования, реализуемых на основе образовательных стандартов, утвержденных образовательными организациями высшего образования самостоятельно), </a:t>
            </a: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разрабатывают образовательные программы в соответствии с федеральными государственными образовательными стандартами</a:t>
            </a:r>
            <a:r>
              <a:rPr lang="ru-RU"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и с учетом соответствующих примерных основных образовательных программ.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Пункт 1.3. ФГОС ВО 08.03.01 СТРОИТЕЛЬСТВО:</a:t>
            </a:r>
            <a:endParaRPr sz="1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ru-RU"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Обучение по программе бакалавриата в Организации может осуществляться </a:t>
            </a: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очной, очно-заочной и заочной формах….и далее: </a:t>
            </a:r>
            <a:endParaRPr sz="17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ru-RU" sz="17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Содержание высшего образования по направлению подготовки определяется </a:t>
            </a:r>
            <a:r>
              <a:rPr lang="ru-RU" sz="17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программой бакалавриата.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85" name="Google Shape;85;p11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5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3707904" y="404664"/>
            <a:ext cx="5436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 АВТОМАТИЗАЦИИ ПЛАНИРОВАНИЯ  УЧЕБНОГО  ПРОЦЕССА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3491880" y="2420888"/>
            <a:ext cx="864096" cy="10801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УП 1</a:t>
            </a:r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107504" y="1268760"/>
            <a:ext cx="302433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УП 1</a:t>
            </a:r>
            <a:endParaRPr/>
          </a:p>
        </p:txBody>
      </p:sp>
      <p:cxnSp>
        <p:nvCxnSpPr>
          <p:cNvPr id="91" name="Google Shape;91;p11"/>
          <p:cNvCxnSpPr>
            <a:stCxn id="90" idx="3"/>
            <a:endCxn id="89" idx="0"/>
          </p:cNvCxnSpPr>
          <p:nvPr/>
        </p:nvCxnSpPr>
        <p:spPr>
          <a:xfrm>
            <a:off x="3131840" y="1844824"/>
            <a:ext cx="792000" cy="57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2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99" name="Google Shape;99;p12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6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3707904" y="404664"/>
            <a:ext cx="5436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 АВТОМАТИЗАЦИИ ПЛАНИРОВАНИЯ  УЧЕБНОГО  ПРОЦЕССА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3491880" y="2420888"/>
            <a:ext cx="864096" cy="10801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УП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УП 2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107504" y="1268760"/>
            <a:ext cx="302433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УП 1 (очная форма)</a:t>
            </a:r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107504" y="3789040"/>
            <a:ext cx="3096344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УП 2 (заочная форма)</a:t>
            </a:r>
            <a:endParaRPr/>
          </a:p>
        </p:txBody>
      </p:sp>
      <p:cxnSp>
        <p:nvCxnSpPr>
          <p:cNvPr id="106" name="Google Shape;106;p12"/>
          <p:cNvCxnSpPr>
            <a:stCxn id="104" idx="3"/>
            <a:endCxn id="103" idx="0"/>
          </p:cNvCxnSpPr>
          <p:nvPr/>
        </p:nvCxnSpPr>
        <p:spPr>
          <a:xfrm>
            <a:off x="3131840" y="1844824"/>
            <a:ext cx="792000" cy="57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7" name="Google Shape;107;p12"/>
          <p:cNvCxnSpPr>
            <a:stCxn id="105" idx="3"/>
            <a:endCxn id="103" idx="2"/>
          </p:cNvCxnSpPr>
          <p:nvPr/>
        </p:nvCxnSpPr>
        <p:spPr>
          <a:xfrm rot="10800000" flipH="1">
            <a:off x="3203848" y="3501104"/>
            <a:ext cx="720000" cy="864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8" name="Google Shape;108;p12"/>
          <p:cNvSpPr/>
          <p:nvPr/>
        </p:nvSpPr>
        <p:spPr>
          <a:xfrm>
            <a:off x="4788024" y="1700808"/>
            <a:ext cx="388843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Одинаковый комплекс основных характеристик образования (объем, содержание, планируемые результаты), организационно-педагогических условий: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-"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Уровень образования,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-"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Направление (Специальность)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-"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Профиль (Направленность).</a:t>
            </a: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116" name="Google Shape;116;p13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7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3707904" y="404664"/>
            <a:ext cx="5436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 АВТОМАТИЗАЦИИ ПЛАНИРОВАНИЯ  УЧЕБНОГО  ПРОЦЕССА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3491880" y="2420888"/>
            <a:ext cx="864096" cy="10801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УП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УП 2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107504" y="1268760"/>
            <a:ext cx="302433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УП 1 (очная форма)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1 (1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2 (2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3 (2, 3 семестр)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07504" y="3789040"/>
            <a:ext cx="3096344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УП 2 (заочная форма)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1 (1, 2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2 (1,2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3 (2, 3, 4 семестр)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5220072" y="2420888"/>
            <a:ext cx="374441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РПД - дисциплины 2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5220072" y="3717032"/>
            <a:ext cx="3744416" cy="15841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РПД - дисциплины 3</a:t>
            </a:r>
            <a:endParaRPr sz="1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5220072" y="1124744"/>
            <a:ext cx="374441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РПД - дисциплины 1</a:t>
            </a:r>
            <a:endParaRPr/>
          </a:p>
        </p:txBody>
      </p:sp>
      <p:cxnSp>
        <p:nvCxnSpPr>
          <p:cNvPr id="126" name="Google Shape;126;p13"/>
          <p:cNvCxnSpPr>
            <a:stCxn id="121" idx="3"/>
            <a:endCxn id="120" idx="0"/>
          </p:cNvCxnSpPr>
          <p:nvPr/>
        </p:nvCxnSpPr>
        <p:spPr>
          <a:xfrm>
            <a:off x="3131840" y="1844824"/>
            <a:ext cx="792000" cy="57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7" name="Google Shape;127;p13"/>
          <p:cNvCxnSpPr>
            <a:stCxn id="122" idx="3"/>
            <a:endCxn id="120" idx="2"/>
          </p:cNvCxnSpPr>
          <p:nvPr/>
        </p:nvCxnSpPr>
        <p:spPr>
          <a:xfrm rot="10800000" flipH="1">
            <a:off x="3203848" y="3501104"/>
            <a:ext cx="720000" cy="864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8" name="Google Shape;128;p13"/>
          <p:cNvCxnSpPr>
            <a:stCxn id="120" idx="3"/>
            <a:endCxn id="125" idx="1"/>
          </p:cNvCxnSpPr>
          <p:nvPr/>
        </p:nvCxnSpPr>
        <p:spPr>
          <a:xfrm rot="10800000" flipH="1">
            <a:off x="4355976" y="1700948"/>
            <a:ext cx="864000" cy="12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9" name="Google Shape;129;p13"/>
          <p:cNvCxnSpPr>
            <a:stCxn id="120" idx="3"/>
            <a:endCxn id="123" idx="1"/>
          </p:cNvCxnSpPr>
          <p:nvPr/>
        </p:nvCxnSpPr>
        <p:spPr>
          <a:xfrm>
            <a:off x="4355976" y="2960948"/>
            <a:ext cx="864000" cy="3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30" name="Google Shape;130;p13"/>
          <p:cNvCxnSpPr>
            <a:stCxn id="120" idx="3"/>
            <a:endCxn id="124" idx="1"/>
          </p:cNvCxnSpPr>
          <p:nvPr/>
        </p:nvCxnSpPr>
        <p:spPr>
          <a:xfrm>
            <a:off x="4355976" y="2960948"/>
            <a:ext cx="864000" cy="15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138" name="Google Shape;138;p14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8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3707904" y="404664"/>
            <a:ext cx="5436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 АВТОМАТИЗАЦИИ ПЛАНИРОВАНИЯ  УЧЕБНОГО  ПРОЦЕССА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491880" y="2420888"/>
            <a:ext cx="864096" cy="10801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УП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УП 2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07504" y="1268760"/>
            <a:ext cx="302433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УП 1 (очная форма)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1 (1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2 (2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3 (2, 3 семестр)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107504" y="3789040"/>
            <a:ext cx="3096344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УП 2 (заочная форма)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1 (1, 2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2 (1,2 семестр)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дисциплина 3 (2, 3, 4 семестр)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5220072" y="2420888"/>
            <a:ext cx="374441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РПД - дисциплины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одна группа пер. пром. атт. 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дисц.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Первый период - зачет очн.(2 сем.), заочн.(1 сем.,2 сем.).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5220072" y="3717032"/>
            <a:ext cx="3744416" cy="15841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РПД - дисциплины 3</a:t>
            </a:r>
            <a:endParaRPr sz="1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две группы пер. пром. атт. 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дисц.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Первый период - зачет очн.(2 сем.), заочн.(2 сем.)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Второй период - экзамен очн.(3 сем.), заочн.(3 сем.,4 сем.)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5220072" y="1124744"/>
            <a:ext cx="3744416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РПД - дисциплины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одна группа пер. пром. атт. 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дисц.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Первый период - экзамен очн.(1 сем.), заочн.(1 сем.,2 сем.)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48" name="Google Shape;148;p14"/>
          <p:cNvCxnSpPr>
            <a:stCxn id="143" idx="3"/>
            <a:endCxn id="142" idx="0"/>
          </p:cNvCxnSpPr>
          <p:nvPr/>
        </p:nvCxnSpPr>
        <p:spPr>
          <a:xfrm>
            <a:off x="3131840" y="1844824"/>
            <a:ext cx="792000" cy="57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49" name="Google Shape;149;p14"/>
          <p:cNvCxnSpPr>
            <a:stCxn id="144" idx="3"/>
            <a:endCxn id="142" idx="2"/>
          </p:cNvCxnSpPr>
          <p:nvPr/>
        </p:nvCxnSpPr>
        <p:spPr>
          <a:xfrm rot="10800000" flipH="1">
            <a:off x="3203848" y="3501104"/>
            <a:ext cx="720000" cy="864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0" name="Google Shape;150;p14"/>
          <p:cNvCxnSpPr>
            <a:stCxn id="142" idx="3"/>
            <a:endCxn id="147" idx="1"/>
          </p:cNvCxnSpPr>
          <p:nvPr/>
        </p:nvCxnSpPr>
        <p:spPr>
          <a:xfrm rot="10800000" flipH="1">
            <a:off x="4355976" y="1700948"/>
            <a:ext cx="864000" cy="12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1" name="Google Shape;151;p14"/>
          <p:cNvCxnSpPr>
            <a:stCxn id="142" idx="3"/>
            <a:endCxn id="145" idx="1"/>
          </p:cNvCxnSpPr>
          <p:nvPr/>
        </p:nvCxnSpPr>
        <p:spPr>
          <a:xfrm>
            <a:off x="4355976" y="2960948"/>
            <a:ext cx="864000" cy="3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2" name="Google Shape;152;p14"/>
          <p:cNvCxnSpPr>
            <a:stCxn id="142" idx="3"/>
            <a:endCxn id="146" idx="1"/>
          </p:cNvCxnSpPr>
          <p:nvPr/>
        </p:nvCxnSpPr>
        <p:spPr>
          <a:xfrm>
            <a:off x="4355976" y="2960948"/>
            <a:ext cx="864000" cy="154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3" name="Google Shape;153;p14"/>
          <p:cNvSpPr txBox="1">
            <a:spLocks noGrp="1"/>
          </p:cNvSpPr>
          <p:nvPr>
            <p:ph type="ctrTitle"/>
          </p:nvPr>
        </p:nvSpPr>
        <p:spPr>
          <a:xfrm>
            <a:off x="1" y="5301208"/>
            <a:ext cx="91440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mbria"/>
              <a:buNone/>
            </a:pPr>
            <a:r>
              <a:rPr lang="ru-RU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Группа периодов промежуточной аттестации дисципл. </a:t>
            </a:r>
            <a:r>
              <a:rPr lang="ru-RU" sz="17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это комбинация различных видов занятий дисциплины по всем формам обучения учебных планов образовательной программы, разделенных периодами контроля и промежуточной аттестацией.</a:t>
            </a:r>
            <a:br>
              <a:rPr lang="ru-RU" sz="1700" b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По группам периодов промежут. аттестации  дисц.  формируются разделы и темы дисциплины, формируется наполненность содержанием с учетом разных форм обучения.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 rot="10800000">
            <a:off x="0" y="6309319"/>
            <a:ext cx="9146216" cy="650066"/>
          </a:xfrm>
          <a:custGeom>
            <a:avLst/>
            <a:gdLst/>
            <a:ahLst/>
            <a:cxnLst/>
            <a:rect l="l" t="t" r="r" b="b"/>
            <a:pathLst>
              <a:path w="21679" h="43051" extrusionOk="0">
                <a:moveTo>
                  <a:pt x="0" y="5184"/>
                </a:moveTo>
                <a:lnTo>
                  <a:pt x="21673" y="5184"/>
                </a:lnTo>
                <a:cubicBezTo>
                  <a:pt x="21667" y="7765"/>
                  <a:pt x="21679" y="8827"/>
                  <a:pt x="21673" y="11408"/>
                </a:cubicBezTo>
                <a:cubicBezTo>
                  <a:pt x="8657" y="0"/>
                  <a:pt x="1703" y="43051"/>
                  <a:pt x="0" y="27787"/>
                </a:cubicBezTo>
                <a:lnTo>
                  <a:pt x="0" y="5184"/>
                </a:ln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-950" y="-11754"/>
            <a:ext cx="9147480" cy="957317"/>
          </a:xfrm>
          <a:custGeom>
            <a:avLst/>
            <a:gdLst/>
            <a:ahLst/>
            <a:cxnLst/>
            <a:rect l="l" t="t" r="r" b="b"/>
            <a:pathLst>
              <a:path w="21682" h="26142" extrusionOk="0">
                <a:moveTo>
                  <a:pt x="2" y="321"/>
                </a:moveTo>
                <a:cubicBezTo>
                  <a:pt x="8318" y="0"/>
                  <a:pt x="11860" y="504"/>
                  <a:pt x="21676" y="321"/>
                </a:cubicBezTo>
                <a:cubicBezTo>
                  <a:pt x="21670" y="2902"/>
                  <a:pt x="21682" y="6497"/>
                  <a:pt x="21676" y="9078"/>
                </a:cubicBezTo>
                <a:cubicBezTo>
                  <a:pt x="8933" y="321"/>
                  <a:pt x="4784" y="26142"/>
                  <a:pt x="2" y="17097"/>
                </a:cubicBezTo>
                <a:cubicBezTo>
                  <a:pt x="0" y="11826"/>
                  <a:pt x="4" y="5592"/>
                  <a:pt x="2" y="321"/>
                </a:cubicBezTo>
                <a:close/>
              </a:path>
            </a:pathLst>
          </a:custGeom>
          <a:solidFill>
            <a:srgbClr val="357A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>
            <a:off x="720080" y="149230"/>
            <a:ext cx="8460432" cy="3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Новосибирский государственный архитектурно-строительный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None/>
            </a:pPr>
            <a:r>
              <a:rPr lang="ru-RU" sz="1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университет (Сибстрин)</a:t>
            </a:r>
            <a:endParaRPr/>
          </a:p>
        </p:txBody>
      </p:sp>
      <p:pic>
        <p:nvPicPr>
          <p:cNvPr id="161" name="Google Shape;161;p15" descr="F:\MULTIMEDIA\Pictures\SIBSTRIN\ГЕРБЫ СИБСТРИНА\Гербы Сибстрина 150 dpi для документов и презентаций\Сибстрин-малый герб (150 dpi)(RGB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" y="59538"/>
            <a:ext cx="700760" cy="8491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/>
          <p:nvPr/>
        </p:nvSpPr>
        <p:spPr>
          <a:xfrm>
            <a:off x="5815892" y="6558526"/>
            <a:ext cx="3384376" cy="2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mbria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Управление информатизации,  2019</a:t>
            </a:r>
            <a:endParaRPr sz="1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15"/>
          <p:cNvSpPr txBox="1">
            <a:spLocks noGrp="1"/>
          </p:cNvSpPr>
          <p:nvPr>
            <p:ph type="sldNum" idx="12"/>
          </p:nvPr>
        </p:nvSpPr>
        <p:spPr>
          <a:xfrm>
            <a:off x="8676456" y="1"/>
            <a:ext cx="467544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Cambria"/>
              <a:buNone/>
            </a:pPr>
            <a:fld id="{00000000-1234-1234-1234-123412341234}" type="slidenum">
              <a:rPr lang="ru-RU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mbria"/>
                <a:buNone/>
              </a:pPr>
              <a:t>9</a:t>
            </a:fld>
            <a:endParaRPr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ОБРАЗОВАТЕЛЬНАЯ  ПРОГРАММА</a:t>
            </a:r>
            <a:endParaRPr sz="1800" b="1" i="0" u="sng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1052736"/>
            <a:ext cx="8964488" cy="53525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/>
          <p:nvPr/>
        </p:nvSpPr>
        <p:spPr>
          <a:xfrm>
            <a:off x="2123728" y="1844824"/>
            <a:ext cx="1440160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111084" y="192320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 приема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2411760" y="2420888"/>
            <a:ext cx="2088232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73134" y="18808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Уровень подготовки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3923928" y="2996952"/>
            <a:ext cx="2952328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4035" y="200786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 (Специальность)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5868144" y="3573016"/>
            <a:ext cx="2952328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37000" y="234649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Профиль (Направленность)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4788024" y="5877272"/>
            <a:ext cx="4104456" cy="360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69180" y="-11667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Документы «Образовательная программа»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755576" y="4293096"/>
            <a:ext cx="1584176" cy="1512168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Экран (4:3)</PresentationFormat>
  <Paragraphs>355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dark-gradient</vt:lpstr>
      <vt:lpstr>Разработка функционала учета образовательных программ и формирования рабочих программ дисциплин на базе «1С:Университет ПРОФ»</vt:lpstr>
      <vt:lpstr>    Один из старейших вузов города Новосибирска, основан в 1930 году.      Крупный научно-образовательный комплекс, осуществляющий деятельность в сфере довузовского, высшего и дополнительного образования, выполняющий научные исследования по широкому спектру проблем в области архитектуры и строительства.       В состав университета входят 4 института, 4 факультета, 26 кафедр, 4 учебных корпуса. На территории студенческого городка расположены 4 студенческих общежития, крупный спортивно-оздоровительный комплекс, стадион и лыжная база.</vt:lpstr>
      <vt:lpstr>Команда внедрения: 1. Руководитель разработки (Суханов А.С.);    4. Программист 1С (Красноногова А.В.);  2. Координатор проекта (Затолокина Е.В.);     5. Веб-программист (Шипулин К.В.).  3. Программист 1С (Седунов Д.К.);  </vt:lpstr>
      <vt:lpstr>Слайд 4</vt:lpstr>
      <vt:lpstr>Слайд 5</vt:lpstr>
      <vt:lpstr>Слайд 6</vt:lpstr>
      <vt:lpstr>Слайд 7</vt:lpstr>
      <vt:lpstr>    Группа периодов промежуточной аттестации дисципл. – это комбинация различных видов занятий дисциплины по всем формам обучения учебных планов образовательной программы, разделенных периодами контроля и промежуточной аттестацией.     По группам периодов промежут. аттестации  дисц.  формируются разделы и темы дисциплины, формируется наполненность содержанием с учетом разных форм обучения.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функционала учета образовательных программ и формирования рабочих программ дисциплин на базе «1С:Университет ПРОФ»</dc:title>
  <cp:lastModifiedBy>Andrei Sukhanov</cp:lastModifiedBy>
  <cp:revision>2</cp:revision>
  <dcterms:modified xsi:type="dcterms:W3CDTF">2019-01-30T06:39:28Z</dcterms:modified>
</cp:coreProperties>
</file>